
<file path=[Content_Types].xml><?xml version="1.0" encoding="utf-8"?>
<Types xmlns="http://schemas.openxmlformats.org/package/2006/content-types">
  <Default Extension="png" ContentType="image/png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372" r:id="rId5"/>
    <p:sldId id="350" r:id="rId6"/>
    <p:sldId id="367" r:id="rId7"/>
    <p:sldId id="368" r:id="rId8"/>
    <p:sldId id="369" r:id="rId9"/>
    <p:sldId id="370" r:id="rId10"/>
    <p:sldId id="371" r:id="rId11"/>
    <p:sldId id="382" r:id="rId12"/>
    <p:sldId id="319" r:id="rId13"/>
    <p:sldId id="381" r:id="rId14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608" cy="46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1200">
                <a:solidFill>
                  <a:srgbClr val="1D2021"/>
                </a:solidFill>
              </a:rPr>
              <a:t>Data do lançamento: 25 de março de 2014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x-none"/>
              <a:t>Trocar o trator por um pokemon </a:t>
            </a:r>
            <a:endParaRPr lang="x-non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lt2"/>
                </a:solidFill>
              </a:rPr>
            </a:fld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5" Type="http://schemas.openxmlformats.org/officeDocument/2006/relationships/notesSlide" Target="../notesSlides/notesSlide2.xml"/><Relationship Id="rId14" Type="http://schemas.openxmlformats.org/officeDocument/2006/relationships/slideLayout" Target="../slideLayouts/slideLayout11.xml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GIF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GIF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5" Type="http://schemas.openxmlformats.org/officeDocument/2006/relationships/notesSlide" Target="../notesSlides/notesSlide3.xml"/><Relationship Id="rId14" Type="http://schemas.openxmlformats.org/officeDocument/2006/relationships/slideLayout" Target="../slideLayouts/slideLayout11.xml"/><Relationship Id="rId13" Type="http://schemas.openxmlformats.org/officeDocument/2006/relationships/image" Target="../media/image24.png"/><Relationship Id="rId12" Type="http://schemas.openxmlformats.org/officeDocument/2006/relationships/image" Target="../media/image13.png"/><Relationship Id="rId11" Type="http://schemas.openxmlformats.org/officeDocument/2006/relationships/image" Target="../media/image12.GIF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11.xml"/><Relationship Id="rId12" Type="http://schemas.openxmlformats.org/officeDocument/2006/relationships/image" Target="../media/image13.png"/><Relationship Id="rId11" Type="http://schemas.openxmlformats.org/officeDocument/2006/relationships/image" Target="../media/image12.GIF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23130" y="831170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x-none" altLang="pt-BR" sz="8300">
                <a:sym typeface="+mn-ea"/>
              </a:rPr>
              <a:t>java(6)</a:t>
            </a:r>
            <a:r>
              <a:rPr lang="x-none" altLang="en-US" sz="83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→</a:t>
            </a:r>
            <a:r>
              <a:rPr sz="8300">
                <a:sym typeface="+mn-ea"/>
              </a:rPr>
              <a:t>️</a:t>
            </a:r>
            <a:r>
              <a:rPr lang="x-none" altLang="pt-BR" sz="8300"/>
              <a:t>java(8)</a:t>
            </a:r>
            <a:endParaRPr lang="x-none" altLang="pt-BR" sz="8300"/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311700" y="147210"/>
            <a:ext cx="8520600" cy="572700"/>
          </a:xfrm>
        </p:spPr>
        <p:txBody>
          <a:bodyPr/>
          <a:p>
            <a:r>
              <a:rPr lang="x-none" altLang="en-US"/>
              <a:t>POR QUE USAR</a:t>
            </a:r>
            <a:endParaRPr lang="x-none" alt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>
          <a:xfrm>
            <a:off x="244475" y="273050"/>
            <a:ext cx="8091805" cy="3232785"/>
          </a:xfrm>
        </p:spPr>
        <p:txBody>
          <a:bodyPr/>
          <a:p>
            <a:pPr indent="0">
              <a:buNone/>
            </a:pPr>
            <a:endParaRPr lang="x-none" altLang="en-US"/>
          </a:p>
          <a:p>
            <a:r>
              <a:rPr lang="x-none" altLang="en-US">
                <a:sym typeface="+mn-ea"/>
              </a:rPr>
              <a:t> MENOS CODIGO </a:t>
            </a:r>
            <a:endParaRPr lang="x-none" altLang="en-US"/>
          </a:p>
          <a:p>
            <a:r>
              <a:rPr lang="x-none" altLang="en-US">
                <a:sym typeface="+mn-ea"/>
              </a:rPr>
              <a:t> MELHORA LEITURA DO CODIGO</a:t>
            </a:r>
            <a:endParaRPr lang="x-none" altLang="en-US">
              <a:sym typeface="+mn-ea"/>
            </a:endParaRPr>
          </a:p>
          <a:p>
            <a:r>
              <a:rPr lang="x-none" altLang="en-US">
                <a:sym typeface="+mn-ea"/>
              </a:rPr>
              <a:t> MENOS SIDE-EFFECTS</a:t>
            </a:r>
            <a:endParaRPr lang="x-none" altLang="en-US">
              <a:sym typeface="+mn-ea"/>
            </a:endParaRPr>
          </a:p>
          <a:p>
            <a:r>
              <a:rPr lang="x-none" altLang="en-US"/>
              <a:t> MELHORA MANUTENÇAO DO CODIGO</a:t>
            </a:r>
            <a:endParaRPr lang="x-none" altLang="en-US"/>
          </a:p>
          <a:p>
            <a:r>
              <a:rPr lang="x-none" altLang="en-US"/>
              <a:t> FACILITA USO DE THREAD</a:t>
            </a:r>
            <a:endParaRPr lang="x-none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258u6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35" y="6985"/>
            <a:ext cx="9135110" cy="5126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java-lambda-express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2090" y="1221740"/>
            <a:ext cx="3639820" cy="3623945"/>
          </a:xfrm>
          <a:prstGeom prst="rect">
            <a:avLst/>
          </a:prstGeom>
        </p:spPr>
      </p:pic>
      <p:sp>
        <p:nvSpPr>
          <p:cNvPr id="54" name="Shape 54"/>
          <p:cNvSpPr txBox="1"/>
          <p:nvPr>
            <p:ph type="title"/>
          </p:nvPr>
        </p:nvSpPr>
        <p:spPr>
          <a:xfrm>
            <a:off x="392430" y="106680"/>
            <a:ext cx="8520430" cy="1047115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p>
            <a:pPr lvl="0">
              <a:spcBef>
                <a:spcPts val="0"/>
              </a:spcBef>
              <a:buNone/>
            </a:pPr>
            <a:r>
              <a:rPr lang="x-none" altLang="pt-BR" sz="4800"/>
              <a:t>VAMOS FAZER UM LAMBDA?</a:t>
            </a:r>
            <a:endParaRPr lang="x-none" altLang="pt-BR" sz="4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82425" y="2301394"/>
            <a:ext cx="697824" cy="787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114775" y="1335143"/>
            <a:ext cx="697824" cy="653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14775" y="3333556"/>
            <a:ext cx="697826" cy="720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082428" y="321787"/>
            <a:ext cx="697824" cy="6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935475" y="274667"/>
            <a:ext cx="697825" cy="747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935475" y="1190622"/>
            <a:ext cx="697825" cy="942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875874" y="2301399"/>
            <a:ext cx="817026" cy="787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7788526" y="349584"/>
            <a:ext cx="817024" cy="722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7879213" y="1335150"/>
            <a:ext cx="635644" cy="65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10"/>
          <a:stretch>
            <a:fillRect/>
          </a:stretch>
        </p:blipFill>
        <p:spPr>
          <a:xfrm>
            <a:off x="214300" y="274675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11"/>
          <a:stretch>
            <a:fillRect/>
          </a:stretch>
        </p:blipFill>
        <p:spPr>
          <a:xfrm>
            <a:off x="3583025" y="79977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12"/>
          <a:stretch>
            <a:fillRect/>
          </a:stretch>
        </p:blipFill>
        <p:spPr>
          <a:xfrm>
            <a:off x="6631600" y="128275"/>
            <a:ext cx="817025" cy="2587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" name="Picture 0" descr="java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63915" y="4451985"/>
            <a:ext cx="652780" cy="65278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5" name="Shape 8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14300" y="274675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583025" y="79977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631940" y="128270"/>
            <a:ext cx="682625" cy="21615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962025" y="3004820"/>
            <a:ext cx="6871970" cy="100584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 COLLECTION</a:t>
            </a:r>
            <a:endParaRPr lang="x-none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53611 -0.006790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94861 -0.004815 " pathEditMode="relative" rAng="0" ptsTypes="">
                                      <p:cBhvr>
                                        <p:cTn id="8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653333 0.004198 " pathEditMode="relative" rAng="0" ptsTypes="">
                                      <p:cBhvr>
                                        <p:cTn id="1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5" name="Shape 8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14300" y="274675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583025" y="79977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631305" y="128270"/>
            <a:ext cx="669290" cy="21196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169353" y="2096770"/>
            <a:ext cx="5178425" cy="100584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 STREAM</a:t>
            </a:r>
            <a:endParaRPr lang="x-none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Shape 85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20320" y="3193770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Shape 86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591280" y="2981927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87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6654800" y="2926715"/>
            <a:ext cx="673735" cy="2134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67917 -0.007284 " pathEditMode="relative" rAng="0" ptsTypes="">
                                      <p:cBhvr>
                                        <p:cTn id="2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09028 -0.004691 " pathEditMode="relative" rAng="0" ptsTypes="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661667 0.007531 " pathEditMode="relative" rAng="0" ptsTypes="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2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82425" y="2901469"/>
            <a:ext cx="697824" cy="787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114775" y="1935218"/>
            <a:ext cx="697824" cy="653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14775" y="3933631"/>
            <a:ext cx="697826" cy="720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082428" y="921862"/>
            <a:ext cx="697824" cy="6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935475" y="874742"/>
            <a:ext cx="697825" cy="747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935475" y="1790697"/>
            <a:ext cx="697825" cy="942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875874" y="2901474"/>
            <a:ext cx="817026" cy="787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7775826" y="950294"/>
            <a:ext cx="817024" cy="722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7866513" y="1935860"/>
            <a:ext cx="635644" cy="65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10"/>
          <a:stretch>
            <a:fillRect/>
          </a:stretch>
        </p:blipFill>
        <p:spPr>
          <a:xfrm>
            <a:off x="214300" y="874750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11"/>
          <a:stretch>
            <a:fillRect/>
          </a:stretch>
        </p:blipFill>
        <p:spPr>
          <a:xfrm>
            <a:off x="3583025" y="680052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12"/>
          <a:stretch>
            <a:fillRect/>
          </a:stretch>
        </p:blipFill>
        <p:spPr>
          <a:xfrm>
            <a:off x="6618900" y="728985"/>
            <a:ext cx="817025" cy="25877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139065" y="171450"/>
            <a:ext cx="3028315" cy="4572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x-none" altLang="en-US" sz="2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</a:rPr>
              <a:t>Lista&lt;Operações&gt;()</a:t>
            </a:r>
            <a:endParaRPr lang="x-none" altLang="en-US" sz="2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71475" y="790575"/>
            <a:ext cx="2556000" cy="39600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74713" y="2259330"/>
            <a:ext cx="160337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x-none" altLang="en-US" sz="5400" u="sng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</a:rPr>
              <a:t>ASH</a:t>
            </a:r>
            <a:endParaRPr lang="x-none" altLang="en-US" sz="5400" u="sng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550920" y="688340"/>
            <a:ext cx="2556000" cy="39600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730308" y="2253615"/>
            <a:ext cx="225107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x-none" altLang="en-US" sz="5400" u="sng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</a:rPr>
              <a:t>MISTY</a:t>
            </a:r>
            <a:endParaRPr lang="x-none" altLang="en-US" sz="5400" u="sng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428740" y="682625"/>
            <a:ext cx="2556000" cy="39600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" name="Rectangle 0"/>
          <p:cNvSpPr/>
          <p:nvPr/>
        </p:nvSpPr>
        <p:spPr>
          <a:xfrm>
            <a:off x="6446838" y="2259965"/>
            <a:ext cx="259778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x-none" altLang="en-US" sz="5400" u="sng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</a:rPr>
              <a:t>BROCK</a:t>
            </a:r>
            <a:endParaRPr lang="x-none" altLang="en-US" sz="5400" u="sng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2" name="Picture 1" descr="/home/thiagoematos/Pictures/SugimoriPokeBall.pngSugimoriPokeBall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>
          <a:xfrm>
            <a:off x="7310755" y="3509645"/>
            <a:ext cx="1576705" cy="1574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13" y="4214495"/>
            <a:ext cx="323151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x-none" altLang="en-US" sz="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</a:rPr>
              <a:t>Collector</a:t>
            </a:r>
            <a:endParaRPr lang="x-none" altLang="en-US" sz="54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6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0" fill="hold" grpId="57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0" fill="hold" grpId="6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5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0" fill="hold" grpId="65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4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53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0" fill="hold" grpId="6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53" presetClass="exit" presetSubtype="0" fill="hold" grpId="66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3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5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8"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5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53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8194 -0.019630 L -0.015069 -0.034198 L -0.023333 -0.048889 L -0.032917 -0.065926 L -0.042569 -0.085556 L -0.053542 -0.102593 L -0.057639 -0.119753 L -0.061806 -0.134321 L -0.063194 -0.151481 L -0.064514 -0.168519 L -0.067292 -0.185679 L -0.067292 -0.200247 L -0.067292 -0.214938 L -0.067292 -0.229630 L -0.065903 -0.249136 L -0.064514 -0.263827 L -0.063194 -0.278395 L -0.060417 -0.293086 L -0.057639 -0.307778 " pathEditMode="relative" ptsTypes="">
                                      <p:cBhvr>
                                        <p:cTn id="13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264 0.004691 L 0.012292 0.011975 L -0.006944 0.014444 L -0.026180 0.021728 L -0.048194 0.021728 L -0.068750 -0.010000 L -0.094861 -0.017284 L -0.119583 -0.022223 L -0.137430 -0.027161 L -0.153958 -0.036914 L -0.170417 -0.039260 L -0.182778 -0.044198 L -0.192430 -0.049136 L -0.200625 -0.056420 L -0.210278 -0.058889 L -0.221250 -0.063704 L -0.235000 -0.071111 L -0.247361 -0.078395 L -0.258333 -0.080865 L -0.269305 -0.083334 L -0.280278 -0.085679 L -0.292639 -0.093087 L -0.303680 -0.097902 L -0.314653 -0.105309 L -0.325625 -0.107655 L -0.337986 -0.110124 L -0.353125 -0.122346 L -0.361389 -0.127284 L -0.372361 -0.132099 L -0.384722 -0.132099 L -0.392917 -0.132099 L -0.401180 -0.127284 L -0.410833 -0.127284 L -0.419028 -0.122346 L -0.410833 -0.132099 L -0.402569 -0.139383 L -0.394305 -0.144321 " pathEditMode="relative" rAng="0" ptsTypes="">
                                      <p:cBhvr>
                                        <p:cTn id="13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" y="-65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123 L -0.012361 0.002592 L -0.035764 0.002592 L -0.059097 0.002592 L -0.083819 0.002592 L -0.111319 0.002592 L -0.142917 0.002592 L -0.184097 0.002592 L -0.225278 0.002592 L -0.263750 0.002592 L -0.305000 0.002592 L -0.343403 0.002592 L -0.376389 0.002592 L -0.403889 0.007407 L -0.425833 0.022098 L -0.445069 0.022098 L -0.456042 0.026913 L -0.464306 0.036790 L -0.473958 0.041604 L -0.482153 0.046543 L -0.495903 0.056296 L -0.504167 0.058765 L -0.512361 0.058765 L -0.520625 0.058765 L -0.534375 0.063580 L -0.546736 0.063580 L -0.556319 0.063580 L -0.565972 0.063580 L -0.574236 0.063580 L -0.586597 0.063580 L -0.597569 0.063580 L -0.608542 0.061111 L -0.616806 0.058765 L -0.626389 0.058765 L -0.634653 0.056296 L -0.642917 0.053827 L -0.652500 0.053827 L -0.660764 0.051358 L -0.668958 0.048888 " pathEditMode="relative" rAng="0" ptsTypes="">
                                      <p:cBhvr>
                                        <p:cTn id="141" dur="2000" fill="hold"/>
                                        <p:tgtEl>
                                          <p:spTgt spid="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" y="32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1389 -0.019630 L 0.004097 -0.039136 L 0.004097 -0.053827 L 0.005486 -0.080617 L 0.006875 -0.095309 L 0.009653 -0.110000 L 0.010972 -0.127037 L 0.010972 -0.141728 L 0.012361 -0.156296 L 0.012361 -0.175926 L 0.015139 -0.192963 L 0.017847 -0.212469 L 0.017847 -0.227161 L 0.019236 -0.241852 L 0.020625 -0.261358 L 0.020625 -0.276049 L 0.023333 -0.290617 L 0.026111 -0.307778 L 0.026111 -0.322346 L 0.027500 -0.337037 L 0.015139 -0.346790 L 0.006875 -0.346790 L -0.002708 -0.346790 L -0.013750 -0.341975 L -0.021944 -0.339506 L -0.031597 -0.339506 L -0.039792 -0.334568 L -0.048056 -0.332222 L -0.056319 -0.329753 L -0.064583 -0.329753 L -0.072778 -0.329753 L -0.081042 -0.329753 L -0.089306 -0.329753 L -0.098889 -0.327284 L -0.107153 -0.327284 L -0.120903 -0.327284 L -0.129097 -0.327284 L -0.137361 -0.327284 L -0.146944 -0.327284 L -0.155208 -0.327284 L -0.164792 -0.327284 L -0.174444 -0.327284 L -0.182708 -0.327284 L -0.192292 -0.327284 L -0.201944 -0.327284 L -0.210139 -0.327284 L -0.218403 -0.327284 L -0.227986 -0.329753 L -0.236250 -0.332222 L -0.244514 -0.332222 L -0.252708 -0.334568 L -0.260972 -0.334568 L -0.273333 -0.334568 L -0.281597 -0.337037 L -0.289792 -0.337037 L -0.298056 -0.337037 L -0.306319 -0.337037 L -0.314583 -0.337037 L -0.322778 -0.337037 L -0.332431 -0.337037 L -0.340625 -0.337037 " pathEditMode="relative" ptsTypes="">
                                      <p:cBhvr>
                                        <p:cTn id="14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4" grpId="4" animBg="1"/>
      <p:bldP spid="4" grpId="5" animBg="1"/>
      <p:bldP spid="4" grpId="6" animBg="1"/>
      <p:bldP spid="4" grpId="7" animBg="1"/>
      <p:bldP spid="4" grpId="8" animBg="1"/>
      <p:bldP spid="4" grpId="9" animBg="1"/>
      <p:bldP spid="4" grpId="10" animBg="1"/>
      <p:bldP spid="4" grpId="11" animBg="1"/>
      <p:bldP spid="4" grpId="12" animBg="1"/>
      <p:bldP spid="4" grpId="13" animBg="1"/>
      <p:bldP spid="4" grpId="14" animBg="1"/>
      <p:bldP spid="4" grpId="15" animBg="1"/>
      <p:bldP spid="4" grpId="16" animBg="1"/>
      <p:bldP spid="4" grpId="17" animBg="1"/>
      <p:bldP spid="4" grpId="18" animBg="1"/>
      <p:bldP spid="4" grpId="19" animBg="1"/>
      <p:bldP spid="4" grpId="20" animBg="1"/>
      <p:bldP spid="4" grpId="21" animBg="1"/>
      <p:bldP spid="4" grpId="22" animBg="1"/>
      <p:bldP spid="4" grpId="23" animBg="1"/>
      <p:bldP spid="4" grpId="24" animBg="1"/>
      <p:bldP spid="4" grpId="25" animBg="1"/>
      <p:bldP spid="4" grpId="26" animBg="1"/>
      <p:bldP spid="4" grpId="27" animBg="1"/>
      <p:bldP spid="4" grpId="28" animBg="1"/>
      <p:bldP spid="4" grpId="29" animBg="1"/>
      <p:bldP spid="4" grpId="30" animBg="1"/>
      <p:bldP spid="4" grpId="31" animBg="1"/>
      <p:bldP spid="4" grpId="32" animBg="1"/>
      <p:bldP spid="4" grpId="33" animBg="1"/>
      <p:bldP spid="4" grpId="34" animBg="1"/>
      <p:bldP spid="4" grpId="35" animBg="1"/>
      <p:bldP spid="4" grpId="36" animBg="1"/>
      <p:bldP spid="4" grpId="37" animBg="1"/>
      <p:bldP spid="4" grpId="38" animBg="1"/>
      <p:bldP spid="4" grpId="39" animBg="1"/>
      <p:bldP spid="4" grpId="40" animBg="1"/>
      <p:bldP spid="4" grpId="41" animBg="1"/>
      <p:bldP spid="4" grpId="42" animBg="1"/>
      <p:bldP spid="4" grpId="43" animBg="1"/>
      <p:bldP spid="4" grpId="44" animBg="1"/>
      <p:bldP spid="4" grpId="45" animBg="1"/>
      <p:bldP spid="4" grpId="46" animBg="1"/>
      <p:bldP spid="4" grpId="47" animBg="1"/>
      <p:bldP spid="4" grpId="48" animBg="1"/>
      <p:bldP spid="4" grpId="49" animBg="1"/>
      <p:bldP spid="4" grpId="50" animBg="1"/>
      <p:bldP spid="4" grpId="51" animBg="1"/>
      <p:bldP spid="4" grpId="52" animBg="1"/>
      <p:bldP spid="4" grpId="53" animBg="1"/>
      <p:bldP spid="4" grpId="54" animBg="1"/>
      <p:bldP spid="4" grpId="55" animBg="1"/>
      <p:bldP spid="4" grpId="56" animBg="1"/>
      <p:bldP spid="4" grpId="57" bldLvl="0" animBg="1"/>
      <p:bldP spid="4" grpId="58" animBg="1"/>
      <p:bldP spid="4" grpId="59" animBg="1"/>
      <p:bldP spid="4" grpId="60" animBg="1"/>
      <p:bldP spid="4" grpId="61" animBg="1"/>
      <p:bldP spid="4" grpId="62" bldLvl="0" animBg="1"/>
      <p:bldP spid="5" grpId="0"/>
      <p:bldP spid="5" grpId="1"/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6" grpId="6" animBg="1"/>
      <p:bldP spid="6" grpId="7" animBg="1"/>
      <p:bldP spid="6" grpId="8" animBg="1"/>
      <p:bldP spid="6" grpId="9" animBg="1"/>
      <p:bldP spid="6" grpId="10" animBg="1"/>
      <p:bldP spid="6" grpId="11" animBg="1"/>
      <p:bldP spid="6" grpId="12" animBg="1"/>
      <p:bldP spid="6" grpId="13" animBg="1"/>
      <p:bldP spid="6" grpId="14" animBg="1"/>
      <p:bldP spid="6" grpId="15" animBg="1"/>
      <p:bldP spid="6" grpId="16" animBg="1"/>
      <p:bldP spid="6" grpId="17" animBg="1"/>
      <p:bldP spid="6" grpId="18" animBg="1"/>
      <p:bldP spid="6" grpId="19" animBg="1"/>
      <p:bldP spid="6" grpId="20" animBg="1"/>
      <p:bldP spid="6" grpId="21" animBg="1"/>
      <p:bldP spid="6" grpId="22" animBg="1"/>
      <p:bldP spid="6" grpId="23" animBg="1"/>
      <p:bldP spid="6" grpId="24" animBg="1"/>
      <p:bldP spid="6" grpId="25" animBg="1"/>
      <p:bldP spid="6" grpId="26" animBg="1"/>
      <p:bldP spid="6" grpId="27" animBg="1"/>
      <p:bldP spid="6" grpId="28" animBg="1"/>
      <p:bldP spid="6" grpId="29" animBg="1"/>
      <p:bldP spid="6" grpId="30" animBg="1"/>
      <p:bldP spid="6" grpId="31" animBg="1"/>
      <p:bldP spid="6" grpId="32" animBg="1"/>
      <p:bldP spid="6" grpId="33" animBg="1"/>
      <p:bldP spid="6" grpId="34" animBg="1"/>
      <p:bldP spid="6" grpId="35" animBg="1"/>
      <p:bldP spid="6" grpId="36" animBg="1"/>
      <p:bldP spid="6" grpId="37" animBg="1"/>
      <p:bldP spid="6" grpId="38" animBg="1"/>
      <p:bldP spid="6" grpId="39" animBg="1"/>
      <p:bldP spid="6" grpId="40" animBg="1"/>
      <p:bldP spid="6" grpId="41" animBg="1"/>
      <p:bldP spid="6" grpId="42" animBg="1"/>
      <p:bldP spid="6" grpId="43" animBg="1"/>
      <p:bldP spid="6" grpId="44" animBg="1"/>
      <p:bldP spid="6" grpId="45" animBg="1"/>
      <p:bldP spid="6" grpId="46" animBg="1"/>
      <p:bldP spid="6" grpId="47" animBg="1"/>
      <p:bldP spid="6" grpId="48" animBg="1"/>
      <p:bldP spid="6" grpId="49" animBg="1"/>
      <p:bldP spid="6" grpId="50" animBg="1"/>
      <p:bldP spid="6" grpId="51" animBg="1"/>
      <p:bldP spid="6" grpId="52" animBg="1"/>
      <p:bldP spid="6" grpId="53" animBg="1"/>
      <p:bldP spid="6" grpId="54" animBg="1"/>
      <p:bldP spid="6" grpId="55" animBg="1"/>
      <p:bldP spid="6" grpId="56" animBg="1"/>
      <p:bldP spid="6" grpId="58" animBg="1"/>
      <p:bldP spid="6" grpId="59" animBg="1"/>
      <p:bldP spid="6" grpId="60" animBg="1"/>
      <p:bldP spid="6" grpId="61" animBg="1"/>
      <p:bldP spid="6" grpId="62" bldLvl="0" animBg="1"/>
      <p:bldP spid="6" grpId="63" animBg="1"/>
      <p:bldP spid="3" grpId="0"/>
      <p:bldP spid="6" grpId="64" animBg="1"/>
      <p:bldP spid="6" grpId="65" bldLvl="0" animBg="1"/>
      <p:bldP spid="7" grpId="0"/>
      <p:bldP spid="7" grpId="1"/>
      <p:bldP spid="8" grpId="0" animBg="1"/>
      <p:bldP spid="8" grpId="1" animBg="1"/>
      <p:bldP spid="8" grpId="2" animBg="1"/>
      <p:bldP spid="8" grpId="3" animBg="1"/>
      <p:bldP spid="8" grpId="4" animBg="1"/>
      <p:bldP spid="8" grpId="5" animBg="1"/>
      <p:bldP spid="8" grpId="6" animBg="1"/>
      <p:bldP spid="8" grpId="7" animBg="1"/>
      <p:bldP spid="8" grpId="8" animBg="1"/>
      <p:bldP spid="8" grpId="9" animBg="1"/>
      <p:bldP spid="8" grpId="10" animBg="1"/>
      <p:bldP spid="8" grpId="11" animBg="1"/>
      <p:bldP spid="8" grpId="12" animBg="1"/>
      <p:bldP spid="8" grpId="13" animBg="1"/>
      <p:bldP spid="8" grpId="14" animBg="1"/>
      <p:bldP spid="8" grpId="15" animBg="1"/>
      <p:bldP spid="8" grpId="16" animBg="1"/>
      <p:bldP spid="8" grpId="17" animBg="1"/>
      <p:bldP spid="8" grpId="18" animBg="1"/>
      <p:bldP spid="8" grpId="19" animBg="1"/>
      <p:bldP spid="8" grpId="20" animBg="1"/>
      <p:bldP spid="8" grpId="21" animBg="1"/>
      <p:bldP spid="8" grpId="22" animBg="1"/>
      <p:bldP spid="8" grpId="23" animBg="1"/>
      <p:bldP spid="8" grpId="24" animBg="1"/>
      <p:bldP spid="8" grpId="25" animBg="1"/>
      <p:bldP spid="8" grpId="26" animBg="1"/>
      <p:bldP spid="8" grpId="27" animBg="1"/>
      <p:bldP spid="8" grpId="28" animBg="1"/>
      <p:bldP spid="8" grpId="29" animBg="1"/>
      <p:bldP spid="8" grpId="30" animBg="1"/>
      <p:bldP spid="8" grpId="31" animBg="1"/>
      <p:bldP spid="8" grpId="32" animBg="1"/>
      <p:bldP spid="8" grpId="33" animBg="1"/>
      <p:bldP spid="8" grpId="34" animBg="1"/>
      <p:bldP spid="8" grpId="35" animBg="1"/>
      <p:bldP spid="8" grpId="36" animBg="1"/>
      <p:bldP spid="8" grpId="37" animBg="1"/>
      <p:bldP spid="8" grpId="38" animBg="1"/>
      <p:bldP spid="8" grpId="39" animBg="1"/>
      <p:bldP spid="8" grpId="40" animBg="1"/>
      <p:bldP spid="8" grpId="41" animBg="1"/>
      <p:bldP spid="8" grpId="42" animBg="1"/>
      <p:bldP spid="8" grpId="43" animBg="1"/>
      <p:bldP spid="8" grpId="44" animBg="1"/>
      <p:bldP spid="8" grpId="45" animBg="1"/>
      <p:bldP spid="8" grpId="46" animBg="1"/>
      <p:bldP spid="8" grpId="47" animBg="1"/>
      <p:bldP spid="8" grpId="48" animBg="1"/>
      <p:bldP spid="8" grpId="49" animBg="1"/>
      <p:bldP spid="8" grpId="50" animBg="1"/>
      <p:bldP spid="8" grpId="51" animBg="1"/>
      <p:bldP spid="8" grpId="52" animBg="1"/>
      <p:bldP spid="8" grpId="53" animBg="1"/>
      <p:bldP spid="8" grpId="54" animBg="1"/>
      <p:bldP spid="8" grpId="55" animBg="1"/>
      <p:bldP spid="8" grpId="56" animBg="1"/>
      <p:bldP spid="8" grpId="58" animBg="1"/>
      <p:bldP spid="8" grpId="59" animBg="1"/>
      <p:bldP spid="8" grpId="60" animBg="1"/>
      <p:bldP spid="8" grpId="61" animBg="1"/>
      <p:bldP spid="8" grpId="62" bldLvl="0" animBg="1"/>
      <p:bldP spid="8" grpId="63" animBg="1"/>
      <p:bldP spid="8" grpId="64" animBg="1"/>
      <p:bldP spid="8" grpId="65" animBg="1"/>
      <p:bldP spid="8" grpId="66" bldLvl="0" animBg="1"/>
      <p:bldP spid="1" grpId="0"/>
      <p:bldP spid="1" grpId="1"/>
      <p:bldP spid="3" grpId="2"/>
      <p:bldP spid="3" grpId="3"/>
      <p:bldP spid="3" grpId="4"/>
      <p:bldP spid="3" grpId="5"/>
      <p:bldP spid="3" grpId="6"/>
      <p:bldP spid="9" grpId="0"/>
      <p:bldP spid="5" grpId="2"/>
      <p:bldP spid="7" grpId="2"/>
      <p:bldP spid="1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ugimoriPokeB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655" y="940435"/>
            <a:ext cx="938530" cy="937260"/>
          </a:xfrm>
          <a:prstGeom prst="rect">
            <a:avLst/>
          </a:prstGeom>
        </p:spPr>
      </p:pic>
      <p:pic>
        <p:nvPicPr>
          <p:cNvPr id="3" name="Picture 2" descr="LuxuryBal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070" y="3710940"/>
            <a:ext cx="1418590" cy="1418590"/>
          </a:xfrm>
          <a:prstGeom prst="rect">
            <a:avLst/>
          </a:prstGeom>
        </p:spPr>
      </p:pic>
      <p:pic>
        <p:nvPicPr>
          <p:cNvPr id="4" name="Picture 3" descr="dive_ball_by_oykawoo-d86ass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750" y="2543810"/>
            <a:ext cx="1395095" cy="1395095"/>
          </a:xfrm>
          <a:prstGeom prst="rect">
            <a:avLst/>
          </a:prstGeom>
        </p:spPr>
      </p:pic>
      <p:pic>
        <p:nvPicPr>
          <p:cNvPr id="5" name="Picture 4" descr="Timer_Ball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365" y="1837690"/>
            <a:ext cx="1387475" cy="13874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22158" y="161925"/>
            <a:ext cx="467042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COLLECTORs</a:t>
            </a:r>
            <a:endParaRPr lang="x-none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94155" y="970915"/>
            <a:ext cx="215519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toList()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37970" y="2067560"/>
            <a:ext cx="209677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toSet()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0865" y="3003550"/>
            <a:ext cx="697484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groupingBy</a:t>
            </a:r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(fAgrupador)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34440" y="3940175"/>
            <a:ext cx="631952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toMap</a:t>
            </a:r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(fChave, fValor)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82425" y="2301394"/>
            <a:ext cx="697824" cy="787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114775" y="1335143"/>
            <a:ext cx="697824" cy="653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14775" y="3333556"/>
            <a:ext cx="697826" cy="720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082428" y="321787"/>
            <a:ext cx="697824" cy="6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935475" y="274667"/>
            <a:ext cx="697825" cy="747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935475" y="1190622"/>
            <a:ext cx="697825" cy="942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4875874" y="2301399"/>
            <a:ext cx="817026" cy="787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7788526" y="349584"/>
            <a:ext cx="817024" cy="722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9"/>
          <a:stretch>
            <a:fillRect/>
          </a:stretch>
        </p:blipFill>
        <p:spPr>
          <a:xfrm>
            <a:off x="7879213" y="1335150"/>
            <a:ext cx="635644" cy="65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10"/>
          <a:stretch>
            <a:fillRect/>
          </a:stretch>
        </p:blipFill>
        <p:spPr>
          <a:xfrm>
            <a:off x="214300" y="274675"/>
            <a:ext cx="1669224" cy="185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11"/>
          <a:stretch>
            <a:fillRect/>
          </a:stretch>
        </p:blipFill>
        <p:spPr>
          <a:xfrm>
            <a:off x="3583025" y="79977"/>
            <a:ext cx="1286675" cy="20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>
          <a:blip r:embed="rId12"/>
          <a:stretch>
            <a:fillRect/>
          </a:stretch>
        </p:blipFill>
        <p:spPr>
          <a:xfrm>
            <a:off x="6631600" y="128275"/>
            <a:ext cx="817025" cy="2587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1806 0.013086 L 0.000000 0.026173 L -0.005556 0.052346 L -0.009236 0.065432 L -0.016528 0.081728 L -0.023889 0.091605 L -0.031250 0.101358 L -0.034931 0.114444 L -0.045972 0.140617 L -0.049653 0.156914 L -0.053333 0.170000 L -0.057014 0.186296 L -0.060694 0.199383 L -0.062500 0.215802 L -0.064375 0.228765 L -0.068056 0.241852 L -0.069861 0.258272 L -0.071736 0.274568 L -0.075347 0.287654 L -0.079028 0.300741 L -0.080903 0.313827 L -0.084583 0.326914 L -0.090069 0.339877 L -0.097431 0.352963 L -0.101111 0.366049 L -0.112153 0.385679 L -0.119514 0.401975 L -0.125000 0.415062 L -0.128681 0.428148 L -0.136042 0.447778 L -0.139722 0.460864 L -0.145208 0.477161 L -0.152569 0.493580 L -0.156250 0.506543 L -0.158125 0.522963 L -0.165486 0.532716 L -0.167292 0.545802 L -0.167292 0.558889 L -0.170972 0.578519 L -0.170972 0.591605 L -0.170972 0.607901 L -0.172778 0.620988 L -0.172778 0.637284 L -0.176458 0.653704 L -0.182014 0.666667 L -0.189375 0.683086 L -0.191181 0.696173 L -0.196736 0.709259 L -0.196736 0.722222 L -0.194861 0.735309 L -0.191181 0.748395 L -0.183819 0.745185 " pathEditMode="relative" ptsTypes="">
                                      <p:cBhvr>
                                        <p:cTn id="6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7361 0.026173 L -0.011042 0.039259 L -0.018403 0.049012 L -0.027569 0.075185 L -0.033125 0.091481 L -0.038611 0.111111 L -0.047847 0.130741 L -0.051458 0.143827 L -0.060694 0.163333 L -0.062500 0.176420 L -0.069861 0.192840 L -0.077222 0.205926 L -0.086389 0.225432 L -0.090069 0.238519 L -0.095625 0.254938 L -0.097431 0.277778 L -0.099306 0.297407 L -0.099306 0.310494 L -0.099306 0.323457 L -0.099306 0.336543 L -0.099306 0.349630 L -0.099306 0.366049 L -0.097431 0.392099 L -0.097431 0.405185 L -0.095625 0.421605 L -0.093750 0.434568 L -0.093750 0.447654 L -0.093750 0.464074 L -0.091944 0.490123 L -0.093750 0.506543 L -0.093750 0.519630 L -0.093750 0.532716 L -0.093750 0.545679 L -0.097431 0.558765 L -0.090069 0.562099 " pathEditMode="relative" ptsTypes="">
                                      <p:cBhvr>
                                        <p:cTn id="8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7361 0.006543 L 0.009236 0.019506 L 0.009236 0.032593 L 0.009236 0.045679 L 0.003681 0.068519 L 0.001875 0.084938 L 0.000000 0.101235 L -0.001806 0.114321 L -0.001806 0.127407 L -0.003681 0.140494 L -0.003681 0.163333 L -0.003681 0.176420 L -0.003681 0.189506 L -0.001806 0.212346 L -0.001806 0.225432 L -0.001806 0.238519 L -0.001806 0.258148 L -0.001806 0.271235 L 0.000000 0.290741 L 0.000000 0.303827 L 0.001875 0.320247 L 0.005556 0.339877 L 0.009236 0.356173 L 0.011042 0.369259 L 0.014722 0.388889 L 0.020208 0.405185 L 0.020208 0.385556 L 0.020208 0.369259 " pathEditMode="relative" ptsTypes="">
                                      <p:cBhvr>
                                        <p:cTn id="10" dur="2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7292 0.000000 L 0.016528 -0.003333 L 0.023889 -0.006543 L 0.031250 -0.009877 L 0.044097 -0.019630 L 0.051458 -0.026173 L 0.058819 -0.035926 L 0.064306 -0.049012 L 0.075347 -0.062099 L 0.084514 -0.068642 L 0.093750 -0.081728 L 0.101042 -0.081728 L 0.110278 -0.084938 L 0.117639 -0.084938 L 0.125000 -0.081728 L 0.134167 -0.075185 L 0.135972 -0.062099 L 0.135972 -0.049012 L 0.135972 -0.032716 L 0.135972 -0.019630 L 0.134167 -0.003333 L 0.128681 0.009753 L 0.126806 0.022840 L 0.126806 0.039136 L 0.125000 0.052222 L 0.123125 0.068642 L 0.123125 0.088272 L 0.123125 0.101235 L 0.123125 0.117654 L 0.126806 0.137284 L 0.128681 0.150247 L 0.128681 0.163333 " pathEditMode="relative" ptsTypes="">
                                      <p:cBhvr>
                                        <p:cTn id="12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9167 0.009877 L -0.014653 0.022963 L -0.022014 0.032716 L -0.031250 0.045802 L -0.038611 0.058889 L -0.045903 0.062099 L -0.053264 0.071975 L -0.060625 0.081728 L -0.067986 0.091605 L -0.077153 0.104691 L -0.082708 0.117654 L -0.090069 0.124198 L -0.097431 0.134074 L -0.102917 0.150370 L -0.110278 0.163457 L -0.113958 0.176543 L -0.117639 0.189630 L -0.119444 0.202716 L -0.119444 0.215802 L -0.119444 0.232099 L -0.119444 0.248395 L -0.119444 0.264815 L -0.119444 0.277778 L -0.119444 0.290864 L -0.119444 0.303951 L -0.119444 0.317037 L -0.119444 0.330123 L -0.119444 0.346420 L -0.119444 0.362840 L -0.119444 0.382469 L -0.119444 0.395432 L -0.119444 0.411852 L -0.119444 0.428148 L -0.117639 0.441235 L -0.117639 0.460864 L -0.117639 0.477161 L -0.117639 0.493580 L -0.117639 0.509877 L -0.117639 0.526173 L -0.119444 0.539259 L -0.119444 0.552346 L -0.119444 0.565432 L -0.119444 0.578519 L -0.119444 0.591605 L -0.119444 0.607901 L -0.119444 0.627531 L -0.119444 0.640617 L -0.119444 0.656914 L -0.117639 0.676543 L -0.115764 0.689630 L -0.112083 0.705926 L -0.104792 0.715802 L -0.095556 0.725556 L -0.091875 0.745185 L -0.084514 0.751728 L -0.077153 0.758272 " pathEditMode="relative" ptsTypes="">
                                      <p:cBhvr>
                                        <p:cTn id="14" dur="2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5486 0.013086 L -0.009167 0.026049 L -0.016528 0.049012 L -0.022014 0.062099 L -0.023889 0.075062 L -0.033056 0.098025 L -0.038611 0.111111 L -0.047778 0.127407 L -0.055139 0.143704 L -0.058819 0.156790 L -0.062500 0.173210 L -0.064306 0.189506 L -0.064306 0.205802 L -0.064306 0.222222 L -0.064306 0.238519 L -0.064306 0.254815 L -0.062500 0.271235 L -0.062500 0.287531 L -0.060625 0.303827 L -0.056944 0.320247 L -0.053264 0.333333 L -0.049653 0.352839 L -0.045972 0.365926 L -0.042292 0.379012 L -0.040417 0.392099 L -0.036736 0.405185 L -0.034931 0.418272 L -0.033056 0.431358 L -0.029375 0.444444 L -0.023889 0.460741 L -0.022014 0.473827 L -0.020208 0.486914 L -0.012847 0.493457 L -0.011042 0.506543 L -0.005486 0.519506 L -0.001806 0.532593 L 0.001875 0.549012 L 0.005556 0.565309 L 0.012847 0.575062 " pathEditMode="relative" ptsTypes="">
                                      <p:cBhvr>
                                        <p:cTn id="16" dur="2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7361 0.009753 L 0.016528 0.019506 L 0.025694 0.035926 L 0.033056 0.049012 L 0.042292 0.062099 L 0.051458 0.075062 L 0.058819 0.084938 L 0.067986 0.094691 L 0.079028 0.104568 L 0.088194 0.111111 L 0.095556 0.117654 L 0.104792 0.130617 L 0.110278 0.143704 L 0.117639 0.153580 L 0.125000 0.169877 L 0.132361 0.186173 L 0.137847 0.202593 L 0.141528 0.215679 L 0.143333 0.231975 L 0.143333 0.248272 L 0.143333 0.264691 L 0.143333 0.280988 L 0.143333 0.297284 L 0.143333 0.313704 L 0.143333 0.330000 L 0.143333 0.346296 L 0.143333 0.359383 " pathEditMode="relative" ptsTypes="">
                                      <p:cBhvr>
                                        <p:cTn id="18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7361 0.032716 L -0.014722 0.058889 L -0.020278 0.075185 L -0.025764 0.091605 L -0.031250 0.107901 L -0.038611 0.134074 L -0.042292 0.147161 L -0.047847 0.160123 L -0.053333 0.176543 L -0.057014 0.199383 L -0.060694 0.212469 L -0.064375 0.225556 L -0.066181 0.238642 L -0.069861 0.254938 L -0.077222 0.274568 L -0.082778 0.290864 L -0.086389 0.303951 L -0.091944 0.320247 L -0.095625 0.336667 L -0.101111 0.349753 L -0.102986 0.362840 L -0.104792 0.379136 L -0.106667 0.392222 L -0.112153 0.405309 L -0.114028 0.418395 L -0.115833 0.431358 L -0.119514 0.444444 L -0.121319 0.460864 L -0.121319 0.473951 L -0.125000 0.486914 L -0.126875 0.500000 L -0.126875 0.516420 L -0.126875 0.532716 L -0.123194 0.549012 L -0.115833 0.558889 L -0.115833 0.571975 L -0.114028 0.585062 L -0.110347 0.598025 L -0.104792 0.617654 L -0.101111 0.630741 L -0.097431 0.643827 L -0.093750 0.656914 L -0.090069 0.670000 L -0.086389 0.683086 L -0.086389 0.696173 L -0.084583 0.712469 L -0.079097 0.728765 " pathEditMode="relative" ptsTypes="">
                                      <p:cBhvr>
                                        <p:cTn id="20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0.016296 L 0.000000 0.032716 L -0.001875 0.045802 L -0.001875 0.062099 L -0.001875 0.075185 L -0.001875 0.088272 L -0.001875 0.107901 L -0.001875 0.120864 L -0.001875 0.140494 L -0.001875 0.153580 L -0.001875 0.170000 L -0.001875 0.186296 L -0.001875 0.202593 L 0.000000 0.225556 L 0.001806 0.238519 L 0.001806 0.251605 L 0.003681 0.271235 L 0.003681 0.284321 L 0.005486 0.297407 L 0.005486 0.310494 L 0.007292 0.330123 L 0.007292 0.343086 L 0.007292 0.356173 L 0.009167 0.375802 L 0.009167 0.388889 L 0.010972 0.401975 L 0.012847 0.415062 L 0.014653 0.431358 L 0.014653 0.447778 L 0.016528 0.464074 L 0.020208 0.480370 L 0.023889 0.496790 L 0.025694 0.513086 L 0.027569 0.529383 L 0.031250 0.542469 L 0.033056 0.555556 L 0.033056 0.568642 " pathEditMode="relative" ptsTypes="">
                                      <p:cBhvr>
                                        <p:cTn id="22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LuxuryB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8070" y="3710940"/>
            <a:ext cx="1418590" cy="1418590"/>
          </a:xfrm>
          <a:prstGeom prst="rect">
            <a:avLst/>
          </a:prstGeom>
        </p:spPr>
      </p:pic>
      <p:pic>
        <p:nvPicPr>
          <p:cNvPr id="5" name="Picture 4" descr="dive_ball_by_oykawoo-d86ass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750" y="2543810"/>
            <a:ext cx="1395095" cy="139509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0865" y="3003550"/>
            <a:ext cx="697484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groupingBy</a:t>
            </a:r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(fAgrupador)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34440" y="3940175"/>
            <a:ext cx="631952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toMap</a:t>
            </a:r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(fChave, fValor)</a:t>
            </a:r>
            <a:endParaRPr lang="x-none" altLang="en-US" sz="4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0395" y="300355"/>
            <a:ext cx="7879080" cy="7620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groupingBy</a:t>
            </a:r>
            <a:r>
              <a:rPr lang="x-none" altLang="en-US" sz="4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→</a:t>
            </a:r>
            <a:r>
              <a:rPr lang="x-none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Map&lt;T, Collection&lt;R&gt;&gt;</a:t>
            </a:r>
            <a:endParaRPr lang="x-none" altLang="en-US" sz="3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31950" y="1263015"/>
            <a:ext cx="4348480" cy="8229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toMap</a:t>
            </a:r>
            <a:r>
              <a:rPr lang="x-none" altLang="en-US" sz="4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→</a:t>
            </a:r>
            <a:r>
              <a:rPr lang="x-none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Map&lt;T, R&gt;</a:t>
            </a:r>
            <a:endParaRPr lang="x-none" altLang="en-US" sz="3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Kingsoft Office WPP</Application>
  <PresentationFormat/>
  <Paragraphs>44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Simple Dark</vt:lpstr>
      <vt:lpstr>java(6)      java(8)</vt:lpstr>
      <vt:lpstr>VAMOS FAZER UM LAMBDA?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POR QUE USAR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8</dc:title>
  <dc:creator/>
  <cp:lastModifiedBy>thiagoematos</cp:lastModifiedBy>
  <cp:revision>93</cp:revision>
  <dcterms:created xsi:type="dcterms:W3CDTF">2018-02-26T12:24:32Z</dcterms:created>
  <dcterms:modified xsi:type="dcterms:W3CDTF">2018-02-26T12:24:32Z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